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62"/>
  </p:notesMasterIdLst>
  <p:sldIdLst>
    <p:sldId id="256" r:id="rId2"/>
    <p:sldId id="257" r:id="rId3"/>
    <p:sldId id="258" r:id="rId4"/>
    <p:sldId id="259" r:id="rId5"/>
    <p:sldId id="261" r:id="rId6"/>
    <p:sldId id="263" r:id="rId7"/>
    <p:sldId id="264" r:id="rId8"/>
    <p:sldId id="265" r:id="rId9"/>
    <p:sldId id="266" r:id="rId10"/>
    <p:sldId id="267" r:id="rId11"/>
    <p:sldId id="285" r:id="rId12"/>
    <p:sldId id="269" r:id="rId13"/>
    <p:sldId id="270" r:id="rId14"/>
    <p:sldId id="271" r:id="rId15"/>
    <p:sldId id="272" r:id="rId16"/>
    <p:sldId id="273" r:id="rId17"/>
    <p:sldId id="278" r:id="rId18"/>
    <p:sldId id="279" r:id="rId19"/>
    <p:sldId id="280" r:id="rId20"/>
    <p:sldId id="281" r:id="rId21"/>
    <p:sldId id="282" r:id="rId22"/>
    <p:sldId id="283" r:id="rId23"/>
    <p:sldId id="284" r:id="rId24"/>
    <p:sldId id="274" r:id="rId25"/>
    <p:sldId id="275" r:id="rId26"/>
    <p:sldId id="276" r:id="rId27"/>
    <p:sldId id="277" r:id="rId28"/>
    <p:sldId id="286" r:id="rId29"/>
    <p:sldId id="287" r:id="rId30"/>
    <p:sldId id="288" r:id="rId31"/>
    <p:sldId id="289" r:id="rId32"/>
    <p:sldId id="290" r:id="rId33"/>
    <p:sldId id="291" r:id="rId34"/>
    <p:sldId id="292" r:id="rId35"/>
    <p:sldId id="293" r:id="rId36"/>
    <p:sldId id="294" r:id="rId37"/>
    <p:sldId id="295" r:id="rId38"/>
    <p:sldId id="296" r:id="rId39"/>
    <p:sldId id="297" r:id="rId40"/>
    <p:sldId id="298" r:id="rId41"/>
    <p:sldId id="299" r:id="rId42"/>
    <p:sldId id="300" r:id="rId43"/>
    <p:sldId id="301" r:id="rId44"/>
    <p:sldId id="302" r:id="rId45"/>
    <p:sldId id="303" r:id="rId46"/>
    <p:sldId id="304" r:id="rId47"/>
    <p:sldId id="305" r:id="rId48"/>
    <p:sldId id="306" r:id="rId49"/>
    <p:sldId id="307" r:id="rId50"/>
    <p:sldId id="308" r:id="rId51"/>
    <p:sldId id="309" r:id="rId52"/>
    <p:sldId id="310" r:id="rId53"/>
    <p:sldId id="311" r:id="rId54"/>
    <p:sldId id="312" r:id="rId55"/>
    <p:sldId id="313" r:id="rId56"/>
    <p:sldId id="314" r:id="rId57"/>
    <p:sldId id="315" r:id="rId58"/>
    <p:sldId id="316" r:id="rId59"/>
    <p:sldId id="317" r:id="rId60"/>
    <p:sldId id="319" r:id="rId6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D5BAF3-083A-41A0-8A49-17CB527CE357}" type="datetimeFigureOut">
              <a:rPr lang="en-US" smtClean="0"/>
              <a:pPr/>
              <a:t>23/10/2021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D6084A-0FF5-4DB8-9EB5-31D0C8FF071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6257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D6084A-0FF5-4DB8-9EB5-31D0C8FF0719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D6084A-0FF5-4DB8-9EB5-31D0C8FF0719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D6084A-0FF5-4DB8-9EB5-31D0C8FF0719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D204F28F-D0E6-4252-9246-45E10AD5BFC3}" type="datetimeFigureOut">
              <a:rPr lang="en-US" smtClean="0"/>
              <a:pPr/>
              <a:t>23/10/2021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1C480431-584F-46BE-A265-C32BF8CBF8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4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204F28F-D0E6-4252-9246-45E10AD5BFC3}" type="datetimeFigureOut">
              <a:rPr lang="en-US" smtClean="0"/>
              <a:pPr/>
              <a:t>23/10/2021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480431-584F-46BE-A265-C32BF8CBF8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4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D204F28F-D0E6-4252-9246-45E10AD5BFC3}" type="datetimeFigureOut">
              <a:rPr lang="en-US" smtClean="0"/>
              <a:pPr/>
              <a:t>23/10/2021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C480431-584F-46BE-A265-C32BF8CBF8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4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204F28F-D0E6-4252-9246-45E10AD5BFC3}" type="datetimeFigureOut">
              <a:rPr lang="en-US" smtClean="0"/>
              <a:pPr/>
              <a:t>23/10/2021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480431-584F-46BE-A265-C32BF8CBF8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4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204F28F-D0E6-4252-9246-45E10AD5BFC3}" type="datetimeFigureOut">
              <a:rPr lang="en-US" smtClean="0"/>
              <a:pPr/>
              <a:t>23/10/2021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1C480431-584F-46BE-A265-C32BF8CBF8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4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204F28F-D0E6-4252-9246-45E10AD5BFC3}" type="datetimeFigureOut">
              <a:rPr lang="en-US" smtClean="0"/>
              <a:pPr/>
              <a:t>23/10/2021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480431-584F-46BE-A265-C32BF8CBF8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4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204F28F-D0E6-4252-9246-45E10AD5BFC3}" type="datetimeFigureOut">
              <a:rPr lang="en-US" smtClean="0"/>
              <a:pPr/>
              <a:t>23/10/2021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480431-584F-46BE-A265-C32BF8CBF8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4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204F28F-D0E6-4252-9246-45E10AD5BFC3}" type="datetimeFigureOut">
              <a:rPr lang="en-US" smtClean="0"/>
              <a:pPr/>
              <a:t>23/10/2021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480431-584F-46BE-A265-C32BF8CBF8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4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204F28F-D0E6-4252-9246-45E10AD5BFC3}" type="datetimeFigureOut">
              <a:rPr lang="en-US" smtClean="0"/>
              <a:pPr/>
              <a:t>23/10/2021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480431-584F-46BE-A265-C32BF8CBF8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4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204F28F-D0E6-4252-9246-45E10AD5BFC3}" type="datetimeFigureOut">
              <a:rPr lang="en-US" smtClean="0"/>
              <a:pPr/>
              <a:t>23/10/2021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480431-584F-46BE-A265-C32BF8CBF8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4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204F28F-D0E6-4252-9246-45E10AD5BFC3}" type="datetimeFigureOut">
              <a:rPr lang="en-US" smtClean="0"/>
              <a:pPr/>
              <a:t>23/10/2021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480431-584F-46BE-A265-C32BF8CBF8C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  <p:transition advClick="0" advTm="4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D204F28F-D0E6-4252-9246-45E10AD5BFC3}" type="datetimeFigureOut">
              <a:rPr lang="en-US" smtClean="0"/>
              <a:pPr/>
              <a:t>23/10/2021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1C480431-584F-46BE-A265-C32BF8CBF8C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advClick="0" advTm="4000"/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Use of Teaching Aids at U.G. Level.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  <p:transition advClick="0" advTm="4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Television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Cost</a:t>
            </a:r>
          </a:p>
          <a:p>
            <a:r>
              <a:rPr lang="en-US" dirty="0" smtClean="0"/>
              <a:t>Ease of manipulation of the equipment</a:t>
            </a:r>
          </a:p>
          <a:p>
            <a:r>
              <a:rPr lang="en-US" dirty="0" smtClean="0"/>
              <a:t>Compatibility with the size of the class</a:t>
            </a:r>
          </a:p>
          <a:p>
            <a:r>
              <a:rPr lang="en-US" dirty="0" smtClean="0"/>
              <a:t>Flexibility of use (that is, different purposes )</a:t>
            </a:r>
          </a:p>
          <a:p>
            <a:r>
              <a:rPr lang="en-US" dirty="0" smtClean="0"/>
              <a:t>Control status (by the user )</a:t>
            </a:r>
          </a:p>
          <a:p>
            <a:r>
              <a:rPr lang="en-US" dirty="0" smtClean="0"/>
              <a:t>Preparation time.</a:t>
            </a:r>
            <a:endParaRPr lang="en-US" dirty="0"/>
          </a:p>
        </p:txBody>
      </p:sp>
    </p:spTree>
  </p:cSld>
  <p:clrMapOvr>
    <a:masterClrMapping/>
  </p:clrMapOvr>
  <p:transition advClick="0" advTm="400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To Teach Dictionary Reference skills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9416"/>
            <a:ext cx="7239000" cy="981384"/>
          </a:xfrm>
        </p:spPr>
        <p:txBody>
          <a:bodyPr/>
          <a:lstStyle/>
          <a:p>
            <a:r>
              <a:rPr lang="en-US" dirty="0" smtClean="0"/>
              <a:t>By</a:t>
            </a:r>
          </a:p>
          <a:p>
            <a:r>
              <a:rPr lang="en-US" dirty="0" smtClean="0"/>
              <a:t>Gawali N. T.</a:t>
            </a:r>
            <a:endParaRPr lang="en-US" dirty="0"/>
          </a:p>
        </p:txBody>
      </p:sp>
    </p:spTree>
  </p:cSld>
  <p:clrMapOvr>
    <a:masterClrMapping/>
  </p:clrMapOvr>
  <p:transition advClick="0" advTm="4000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Create a Class Pictionary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definition</a:t>
            </a:r>
          </a:p>
          <a:p>
            <a:r>
              <a:rPr lang="en-US" dirty="0" smtClean="0"/>
              <a:t>The part of speech</a:t>
            </a:r>
          </a:p>
          <a:p>
            <a:r>
              <a:rPr lang="en-US" dirty="0" smtClean="0"/>
              <a:t>The etymology</a:t>
            </a:r>
          </a:p>
          <a:p>
            <a:r>
              <a:rPr lang="en-US" dirty="0" smtClean="0"/>
              <a:t>A picture</a:t>
            </a:r>
          </a:p>
          <a:p>
            <a:r>
              <a:rPr lang="en-US" dirty="0" smtClean="0"/>
              <a:t>A sentence using the word</a:t>
            </a:r>
            <a:endParaRPr lang="en-US" dirty="0"/>
          </a:p>
        </p:txBody>
      </p:sp>
    </p:spTree>
  </p:cSld>
  <p:clrMapOvr>
    <a:masterClrMapping/>
  </p:clrMapOvr>
  <p:transition advClick="0" advTm="4000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Confusing Definitions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Pick out a correct definition among several false ones.</a:t>
            </a:r>
          </a:p>
          <a:p>
            <a:r>
              <a:rPr lang="en-US" dirty="0" smtClean="0"/>
              <a:t>Select a word from the Dictionary and write it.</a:t>
            </a:r>
          </a:p>
          <a:p>
            <a:r>
              <a:rPr lang="en-US" dirty="0" smtClean="0"/>
              <a:t>List four def. include one that is real &amp;three distracters</a:t>
            </a:r>
          </a:p>
          <a:p>
            <a:r>
              <a:rPr lang="en-US" dirty="0" smtClean="0"/>
              <a:t>Label the definitions ABCD.</a:t>
            </a:r>
          </a:p>
          <a:p>
            <a:r>
              <a:rPr lang="en-US" dirty="0" smtClean="0"/>
              <a:t>Check the correct def.</a:t>
            </a:r>
            <a:endParaRPr lang="en-US" dirty="0"/>
          </a:p>
        </p:txBody>
      </p:sp>
    </p:spTree>
  </p:cSld>
  <p:clrMapOvr>
    <a:masterClrMapping/>
  </p:clrMapOvr>
  <p:transition advClick="0" advTm="4000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Dictionary Hunt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students familiar with different parts of a dictionary entry.</a:t>
            </a:r>
          </a:p>
          <a:p>
            <a:r>
              <a:rPr lang="en-US" dirty="0" smtClean="0"/>
              <a:t>Divide the class into pairs&amp; ask them to use the dictionary to find list of clues.</a:t>
            </a:r>
          </a:p>
          <a:p>
            <a:r>
              <a:rPr lang="en-US" dirty="0" smtClean="0"/>
              <a:t>To find the word of French origin, a pronoun, illustration, a word with four syllables, or word used both as noun &amp;verb.</a:t>
            </a:r>
          </a:p>
          <a:p>
            <a:endParaRPr lang="en-US" dirty="0"/>
          </a:p>
        </p:txBody>
      </p:sp>
    </p:spTree>
  </p:cSld>
  <p:clrMapOvr>
    <a:masterClrMapping/>
  </p:clrMapOvr>
  <p:transition advClick="0" advTm="4000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 Patrol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Assign one or two students to be on Dictionary Duty.</a:t>
            </a:r>
          </a:p>
          <a:p>
            <a:r>
              <a:rPr lang="en-US" dirty="0" smtClean="0"/>
              <a:t>Read out unfamiliar word during class activities(reading aloud )</a:t>
            </a:r>
          </a:p>
          <a:p>
            <a:r>
              <a:rPr lang="en-US" dirty="0" smtClean="0"/>
              <a:t>Mark the new word using a highlighter through the year.</a:t>
            </a:r>
          </a:p>
          <a:p>
            <a:endParaRPr lang="en-US" dirty="0"/>
          </a:p>
        </p:txBody>
      </p:sp>
    </p:spTree>
  </p:cSld>
  <p:clrMapOvr>
    <a:masterClrMapping/>
  </p:clrMapOvr>
  <p:transition advClick="0" advTm="4000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ABC ORDER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understand alphabetical order</a:t>
            </a:r>
          </a:p>
          <a:p>
            <a:r>
              <a:rPr lang="en-US" dirty="0" smtClean="0"/>
              <a:t>Practice skill like cereal boxes, candy bar wrappers, students photograph (</a:t>
            </a:r>
            <a:r>
              <a:rPr lang="en-US" dirty="0" err="1" smtClean="0"/>
              <a:t>labelled</a:t>
            </a:r>
            <a:r>
              <a:rPr lang="en-US" dirty="0" smtClean="0"/>
              <a:t> with names )and children’s books</a:t>
            </a:r>
          </a:p>
          <a:p>
            <a:r>
              <a:rPr lang="en-US" dirty="0" smtClean="0"/>
              <a:t>Students who finishes his object group first is the winner</a:t>
            </a:r>
            <a:endParaRPr lang="en-US" dirty="0"/>
          </a:p>
        </p:txBody>
      </p:sp>
    </p:spTree>
  </p:cSld>
  <p:clrMapOvr>
    <a:masterClrMapping/>
  </p:clrMapOvr>
  <p:transition advClick="0" advTm="4000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Teaching Listening skills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By </a:t>
            </a:r>
            <a:r>
              <a:rPr lang="en-US" dirty="0" err="1" smtClean="0"/>
              <a:t>Karale</a:t>
            </a:r>
            <a:r>
              <a:rPr lang="en-US" dirty="0" smtClean="0"/>
              <a:t> N.G.</a:t>
            </a:r>
            <a:endParaRPr lang="en-US" dirty="0"/>
          </a:p>
        </p:txBody>
      </p:sp>
    </p:spTree>
  </p:cSld>
  <p:clrMapOvr>
    <a:masterClrMapping/>
  </p:clrMapOvr>
  <p:transition advClick="0" advTm="4000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Hearing vs. Listening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Hard of listening rather than hard of hearing</a:t>
            </a:r>
          </a:p>
          <a:p>
            <a:r>
              <a:rPr lang="en-US" dirty="0" smtClean="0"/>
              <a:t>Hearing is simply the act of perceiving sound by the ear (biological given )</a:t>
            </a:r>
          </a:p>
          <a:p>
            <a:r>
              <a:rPr lang="en-US" dirty="0" smtClean="0"/>
              <a:t>But listening requires concentration so that the brain processes meaning from words and sentences.</a:t>
            </a:r>
          </a:p>
          <a:p>
            <a:r>
              <a:rPr lang="en-US" dirty="0" smtClean="0"/>
              <a:t>It is not hearing but listening that leads to listening.</a:t>
            </a:r>
            <a:endParaRPr lang="en-US" dirty="0"/>
          </a:p>
        </p:txBody>
      </p:sp>
    </p:spTree>
  </p:cSld>
  <p:clrMapOvr>
    <a:masterClrMapping/>
  </p:clrMapOvr>
  <p:transition advClick="0" advTm="4000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Objectives and sub-skills of Listening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Listening for Appreciation </a:t>
            </a:r>
          </a:p>
          <a:p>
            <a:r>
              <a:rPr lang="en-US" dirty="0" smtClean="0"/>
              <a:t>Listening with empathy</a:t>
            </a:r>
          </a:p>
          <a:p>
            <a:r>
              <a:rPr lang="en-US" dirty="0" smtClean="0"/>
              <a:t>Listening for comprehension</a:t>
            </a:r>
          </a:p>
          <a:p>
            <a:r>
              <a:rPr lang="en-US" dirty="0" smtClean="0"/>
              <a:t>Discerning listening</a:t>
            </a:r>
          </a:p>
          <a:p>
            <a:r>
              <a:rPr lang="en-US" dirty="0" smtClean="0"/>
              <a:t>Evaluative listening</a:t>
            </a:r>
          </a:p>
          <a:p>
            <a:endParaRPr lang="en-US" dirty="0"/>
          </a:p>
        </p:txBody>
      </p:sp>
    </p:spTree>
  </p:cSld>
  <p:clrMapOvr>
    <a:masterClrMapping/>
  </p:clrMapOvr>
  <p:transition advClick="0" advTm="400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BLACKBOARD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1] </a:t>
            </a:r>
            <a:r>
              <a:rPr lang="en-US" sz="3400" dirty="0" smtClean="0"/>
              <a:t>It can be transformed into a visual aid with the help of chalk.</a:t>
            </a:r>
          </a:p>
          <a:p>
            <a:endParaRPr lang="en-US" sz="3400" dirty="0" smtClean="0"/>
          </a:p>
          <a:p>
            <a:r>
              <a:rPr lang="en-US" sz="3400" dirty="0" smtClean="0"/>
              <a:t>2]Neatness and Tidiness.</a:t>
            </a:r>
          </a:p>
          <a:p>
            <a:endParaRPr lang="en-US" sz="3400" dirty="0" smtClean="0"/>
          </a:p>
          <a:p>
            <a:r>
              <a:rPr lang="en-US" sz="3400" dirty="0" smtClean="0"/>
              <a:t>3] Judicious use of space.</a:t>
            </a:r>
          </a:p>
          <a:p>
            <a:endParaRPr lang="en-US" sz="3400" dirty="0" smtClean="0"/>
          </a:p>
          <a:p>
            <a:r>
              <a:rPr lang="en-US" sz="3400" dirty="0" smtClean="0"/>
              <a:t>4] Visibility.</a:t>
            </a:r>
          </a:p>
        </p:txBody>
      </p:sp>
    </p:spTree>
  </p:cSld>
  <p:clrMapOvr>
    <a:masterClrMapping/>
  </p:clrMapOvr>
  <p:transition advClick="0" advTm="4000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 – verbal listening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Being quiet</a:t>
            </a:r>
          </a:p>
          <a:p>
            <a:r>
              <a:rPr lang="en-US" dirty="0" smtClean="0"/>
              <a:t>Maintaining eye contact</a:t>
            </a:r>
          </a:p>
          <a:p>
            <a:endParaRPr lang="en-US" dirty="0" smtClean="0"/>
          </a:p>
          <a:p>
            <a:r>
              <a:rPr lang="en-US" dirty="0" smtClean="0"/>
              <a:t>Displaying openness</a:t>
            </a:r>
          </a:p>
          <a:p>
            <a:r>
              <a:rPr lang="en-US" dirty="0" smtClean="0"/>
              <a:t>Listening without responses</a:t>
            </a:r>
          </a:p>
          <a:p>
            <a:endParaRPr lang="en-US" dirty="0" smtClean="0"/>
          </a:p>
          <a:p>
            <a:r>
              <a:rPr lang="en-US" dirty="0" smtClean="0"/>
              <a:t>Acknowledgment</a:t>
            </a:r>
          </a:p>
          <a:p>
            <a:endParaRPr lang="en-US" dirty="0"/>
          </a:p>
        </p:txBody>
      </p:sp>
    </p:spTree>
  </p:cSld>
  <p:clrMapOvr>
    <a:masterClrMapping/>
  </p:clrMapOvr>
  <p:transition advClick="0" advTm="4000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Verbal listening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Necessary to speak to understand the speaker</a:t>
            </a:r>
          </a:p>
          <a:p>
            <a:r>
              <a:rPr lang="en-US" dirty="0" smtClean="0"/>
              <a:t>Listener may paraphrase the communication and ask for some feedback or meaning</a:t>
            </a:r>
          </a:p>
          <a:p>
            <a:r>
              <a:rPr lang="en-US" dirty="0" smtClean="0"/>
              <a:t>Need to learn beyond words</a:t>
            </a:r>
          </a:p>
          <a:p>
            <a:r>
              <a:rPr lang="en-US" dirty="0" smtClean="0"/>
              <a:t>Need to be aware of nonverbal message and behavior</a:t>
            </a:r>
          </a:p>
          <a:p>
            <a:r>
              <a:rPr lang="en-US" dirty="0" smtClean="0"/>
              <a:t>Speaker’s body language must match the speech</a:t>
            </a:r>
          </a:p>
          <a:p>
            <a:r>
              <a:rPr lang="en-US" dirty="0" smtClean="0"/>
              <a:t>Listener can express their inability to listen</a:t>
            </a:r>
          </a:p>
          <a:p>
            <a:r>
              <a:rPr lang="en-US" dirty="0" smtClean="0"/>
              <a:t>Expression like I’m sorry, I’m busy at the moment. Can I get back to you later?</a:t>
            </a:r>
          </a:p>
          <a:p>
            <a:endParaRPr lang="en-US" dirty="0"/>
          </a:p>
        </p:txBody>
      </p:sp>
    </p:spTree>
  </p:cSld>
  <p:clrMapOvr>
    <a:masterClrMapping/>
  </p:clrMapOvr>
  <p:transition advClick="0" advTm="4000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Listening Activities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Listening for individual sounds (vowels and consonants )</a:t>
            </a:r>
          </a:p>
          <a:p>
            <a:r>
              <a:rPr lang="en-US" dirty="0" smtClean="0"/>
              <a:t>Listening for telephone numbers</a:t>
            </a:r>
          </a:p>
          <a:p>
            <a:r>
              <a:rPr lang="en-US" dirty="0" smtClean="0"/>
              <a:t>Listening to conversations for meaning of the words and content (followed by questions )</a:t>
            </a:r>
          </a:p>
          <a:p>
            <a:r>
              <a:rPr lang="en-US" dirty="0" smtClean="0"/>
              <a:t>Telephone conversations (for sharing information and taking message )</a:t>
            </a:r>
          </a:p>
          <a:p>
            <a:r>
              <a:rPr lang="en-US" dirty="0" smtClean="0"/>
              <a:t>Following directions (being given face to face or on the telephone)</a:t>
            </a:r>
            <a:endParaRPr lang="en-US" dirty="0"/>
          </a:p>
        </p:txBody>
      </p:sp>
    </p:spTree>
  </p:cSld>
  <p:clrMapOvr>
    <a:masterClrMapping/>
  </p:clrMapOvr>
  <p:transition advClick="0" advTm="4000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Listening Activities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Listening to stories and doing follow up activities</a:t>
            </a:r>
          </a:p>
          <a:p>
            <a:r>
              <a:rPr lang="en-US" dirty="0" smtClean="0"/>
              <a:t>Listening to a conversation (intonation of speakers and determining meaning )</a:t>
            </a:r>
          </a:p>
          <a:p>
            <a:r>
              <a:rPr lang="en-US" dirty="0" smtClean="0"/>
              <a:t>Find a location on a map by listening to oral directions</a:t>
            </a:r>
          </a:p>
          <a:p>
            <a:r>
              <a:rPr lang="en-US" dirty="0" smtClean="0"/>
              <a:t>Conversation at a store, restaurant, buying tickets (train, cinema, theatre, museum, </a:t>
            </a:r>
            <a:r>
              <a:rPr lang="en-US" smtClean="0"/>
              <a:t>booking agent, etc.)</a:t>
            </a:r>
            <a:endParaRPr lang="en-US" dirty="0"/>
          </a:p>
        </p:txBody>
      </p:sp>
    </p:spTree>
  </p:cSld>
  <p:clrMapOvr>
    <a:masterClrMapping/>
  </p:clrMapOvr>
  <p:transition advClick="0" advTm="4000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Spelling and Syllables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Spelling of the main word in bold type</a:t>
            </a:r>
          </a:p>
          <a:p>
            <a:r>
              <a:rPr lang="en-US" dirty="0" smtClean="0"/>
              <a:t>The word divided into syllables </a:t>
            </a:r>
            <a:r>
              <a:rPr lang="en-US" dirty="0" err="1" smtClean="0"/>
              <a:t>eg</a:t>
            </a:r>
            <a:r>
              <a:rPr lang="en-US" dirty="0" smtClean="0"/>
              <a:t>. De-</a:t>
            </a:r>
            <a:r>
              <a:rPr lang="en-US" dirty="0" err="1" smtClean="0"/>
              <a:t>vel</a:t>
            </a:r>
            <a:r>
              <a:rPr lang="en-US" dirty="0" smtClean="0"/>
              <a:t>-op-</a:t>
            </a:r>
            <a:r>
              <a:rPr lang="en-US" dirty="0" err="1" smtClean="0"/>
              <a:t>er</a:t>
            </a:r>
            <a:r>
              <a:rPr lang="en-US" dirty="0" smtClean="0"/>
              <a:t>.</a:t>
            </a:r>
          </a:p>
          <a:p>
            <a:r>
              <a:rPr lang="en-US" dirty="0" smtClean="0"/>
              <a:t>Spelling of words based on this word are given at the end of the entry</a:t>
            </a:r>
          </a:p>
          <a:p>
            <a:endParaRPr lang="en-US" dirty="0"/>
          </a:p>
        </p:txBody>
      </p:sp>
    </p:spTree>
  </p:cSld>
  <p:clrMapOvr>
    <a:masterClrMapping/>
  </p:clrMapOvr>
  <p:transition advClick="0" advTm="4000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Pronunciation symbols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Indicates the sounds of consonants &amp;vowels</a:t>
            </a:r>
          </a:p>
          <a:p>
            <a:r>
              <a:rPr lang="en-US" dirty="0" smtClean="0"/>
              <a:t>Pronunciation keys used In the pronunciations guide to a word</a:t>
            </a:r>
          </a:p>
          <a:p>
            <a:r>
              <a:rPr lang="en-US" dirty="0" smtClean="0"/>
              <a:t>[bus]</a:t>
            </a:r>
            <a:r>
              <a:rPr lang="en-US" dirty="0" err="1" smtClean="0"/>
              <a:t>b^s</a:t>
            </a:r>
            <a:endParaRPr lang="en-US" dirty="0"/>
          </a:p>
        </p:txBody>
      </p:sp>
    </p:spTree>
  </p:cSld>
  <p:clrMapOvr>
    <a:masterClrMapping/>
  </p:clrMapOvr>
  <p:transition advClick="0" advTm="4000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Parts of speech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a word function in a sentence</a:t>
            </a:r>
          </a:p>
          <a:p>
            <a:r>
              <a:rPr lang="en-US" dirty="0" smtClean="0"/>
              <a:t>What part of speech a word is– noun, verb etc</a:t>
            </a:r>
          </a:p>
          <a:p>
            <a:r>
              <a:rPr lang="en-US" dirty="0" smtClean="0"/>
              <a:t>The part of speech is abbreviated and printed in italics  Examples</a:t>
            </a:r>
          </a:p>
          <a:p>
            <a:r>
              <a:rPr lang="en-US" dirty="0" err="1" smtClean="0"/>
              <a:t>Adj</a:t>
            </a:r>
            <a:r>
              <a:rPr lang="en-US" dirty="0" smtClean="0"/>
              <a:t>-adjective; n-noun</a:t>
            </a:r>
          </a:p>
          <a:p>
            <a:r>
              <a:rPr lang="en-US" dirty="0" smtClean="0"/>
              <a:t>Adv-</a:t>
            </a:r>
            <a:r>
              <a:rPr lang="en-US" dirty="0" err="1" smtClean="0"/>
              <a:t>adverb;prep</a:t>
            </a:r>
            <a:r>
              <a:rPr lang="en-US" dirty="0" smtClean="0"/>
              <a:t>-preposition</a:t>
            </a:r>
          </a:p>
          <a:p>
            <a:r>
              <a:rPr lang="en-US" dirty="0" smtClean="0"/>
              <a:t>Conj-conjunction; </a:t>
            </a:r>
            <a:r>
              <a:rPr lang="en-US" dirty="0" err="1" smtClean="0"/>
              <a:t>pron</a:t>
            </a:r>
            <a:r>
              <a:rPr lang="en-US" dirty="0" smtClean="0"/>
              <a:t>-pronoun</a:t>
            </a:r>
          </a:p>
          <a:p>
            <a:r>
              <a:rPr lang="en-US" dirty="0" smtClean="0"/>
              <a:t>Interj-interjection; v-verb,</a:t>
            </a:r>
            <a:endParaRPr lang="en-US" dirty="0"/>
          </a:p>
        </p:txBody>
      </p:sp>
    </p:spTree>
  </p:cSld>
  <p:clrMapOvr>
    <a:masterClrMapping/>
  </p:clrMapOvr>
  <p:transition advClick="0" advTm="4000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More than one meaning</a:t>
            </a:r>
          </a:p>
          <a:p>
            <a:r>
              <a:rPr lang="en-US" dirty="0" smtClean="0"/>
              <a:t>Each meaning is numbered when there is more than one meaning </a:t>
            </a:r>
          </a:p>
          <a:p>
            <a:r>
              <a:rPr lang="en-US" dirty="0" smtClean="0"/>
              <a:t>Example for the word degree.</a:t>
            </a:r>
          </a:p>
          <a:p>
            <a:r>
              <a:rPr lang="en-US" dirty="0" smtClean="0"/>
              <a:t>1. a step or stage in a process</a:t>
            </a:r>
          </a:p>
          <a:p>
            <a:r>
              <a:rPr lang="en-US" dirty="0" smtClean="0"/>
              <a:t>2. a unit of measurement for angles and curves</a:t>
            </a:r>
          </a:p>
          <a:p>
            <a:r>
              <a:rPr lang="en-US" dirty="0" smtClean="0"/>
              <a:t>3. a title  conferred on students by a college, university, or professional school upon completion of a program of study.</a:t>
            </a:r>
            <a:endParaRPr lang="en-US" dirty="0"/>
          </a:p>
        </p:txBody>
      </p:sp>
    </p:spTree>
  </p:cSld>
  <p:clrMapOvr>
    <a:masterClrMapping/>
  </p:clrMapOvr>
  <p:transition advClick="0" advTm="4000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Teaching writing skills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>
              <a:buNone/>
            </a:pPr>
            <a:r>
              <a:rPr lang="en-US" dirty="0" smtClean="0"/>
              <a:t>By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          Asst. Prof Gawali N.T.</a:t>
            </a:r>
            <a:endParaRPr lang="en-US" dirty="0"/>
          </a:p>
        </p:txBody>
      </p:sp>
    </p:spTree>
  </p:cSld>
  <p:clrMapOvr>
    <a:masterClrMapping/>
  </p:clrMapOvr>
  <p:transition advClick="0" advTm="4000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Feature of writing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Text</a:t>
            </a:r>
          </a:p>
          <a:p>
            <a:pPr>
              <a:buNone/>
            </a:pPr>
            <a:r>
              <a:rPr lang="en-US" dirty="0" smtClean="0"/>
              <a:t>a] formats</a:t>
            </a:r>
          </a:p>
          <a:p>
            <a:pPr>
              <a:buNone/>
            </a:pPr>
            <a:r>
              <a:rPr lang="en-US" dirty="0" smtClean="0"/>
              <a:t>b] text types</a:t>
            </a:r>
          </a:p>
          <a:p>
            <a:pPr>
              <a:buNone/>
            </a:pPr>
            <a:r>
              <a:rPr lang="en-US" dirty="0" smtClean="0"/>
              <a:t>c] descriptive</a:t>
            </a:r>
          </a:p>
          <a:p>
            <a:pPr>
              <a:buNone/>
            </a:pPr>
            <a:r>
              <a:rPr lang="en-US" dirty="0" smtClean="0"/>
              <a:t>d] </a:t>
            </a:r>
            <a:r>
              <a:rPr lang="en-US" dirty="0" err="1" smtClean="0"/>
              <a:t>discussive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e] narrative</a:t>
            </a:r>
          </a:p>
          <a:p>
            <a:pPr>
              <a:buNone/>
            </a:pPr>
            <a:r>
              <a:rPr lang="en-US" dirty="0" smtClean="0"/>
              <a:t>f] analytic</a:t>
            </a:r>
          </a:p>
          <a:p>
            <a:pPr>
              <a:buNone/>
            </a:pPr>
            <a:r>
              <a:rPr lang="en-US" dirty="0" smtClean="0"/>
              <a:t>g] evaluative</a:t>
            </a:r>
          </a:p>
          <a:p>
            <a:pPr>
              <a:buNone/>
            </a:pPr>
            <a:r>
              <a:rPr lang="en-US" dirty="0" smtClean="0"/>
              <a:t>h] formal</a:t>
            </a:r>
          </a:p>
          <a:p>
            <a:pPr>
              <a:buNone/>
            </a:pPr>
            <a:r>
              <a:rPr lang="en-US" dirty="0" err="1" smtClean="0"/>
              <a:t>i</a:t>
            </a:r>
            <a:r>
              <a:rPr lang="en-US" dirty="0" smtClean="0"/>
              <a:t>] informal</a:t>
            </a:r>
            <a:endParaRPr lang="en-US" dirty="0"/>
          </a:p>
        </p:txBody>
      </p:sp>
    </p:spTree>
  </p:cSld>
  <p:clrMapOvr>
    <a:masterClrMapping/>
  </p:clrMapOvr>
  <p:transition advClick="0" advTm="400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BLACKBOARD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400" dirty="0" smtClean="0"/>
              <a:t>5] Accuracy.</a:t>
            </a:r>
          </a:p>
          <a:p>
            <a:endParaRPr lang="en-US" sz="3400" dirty="0" smtClean="0"/>
          </a:p>
          <a:p>
            <a:r>
              <a:rPr lang="en-US" sz="3400" dirty="0" smtClean="0"/>
              <a:t>6] Smoothness of execution.</a:t>
            </a:r>
          </a:p>
          <a:p>
            <a:endParaRPr lang="en-US" sz="3400" dirty="0" smtClean="0"/>
          </a:p>
          <a:p>
            <a:r>
              <a:rPr lang="en-US" sz="3400" dirty="0" smtClean="0"/>
              <a:t>7] Pictures.</a:t>
            </a:r>
          </a:p>
          <a:p>
            <a:endParaRPr lang="en-US" sz="3400" dirty="0" smtClean="0"/>
          </a:p>
          <a:p>
            <a:r>
              <a:rPr lang="en-US" sz="3400" dirty="0" smtClean="0"/>
              <a:t>8] Charts.</a:t>
            </a:r>
            <a:endParaRPr lang="en-US" sz="3400" dirty="0"/>
          </a:p>
        </p:txBody>
      </p:sp>
    </p:spTree>
  </p:cSld>
  <p:clrMapOvr>
    <a:masterClrMapping/>
  </p:clrMapOvr>
  <p:transition advClick="0" advTm="4000"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Micro skills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Vocabulary</a:t>
            </a:r>
          </a:p>
          <a:p>
            <a:endParaRPr lang="en-US" dirty="0" smtClean="0"/>
          </a:p>
          <a:p>
            <a:r>
              <a:rPr lang="en-US" dirty="0" smtClean="0"/>
              <a:t>Spelling</a:t>
            </a:r>
          </a:p>
          <a:p>
            <a:endParaRPr lang="en-US" dirty="0" smtClean="0"/>
          </a:p>
          <a:p>
            <a:r>
              <a:rPr lang="en-US" dirty="0" err="1" smtClean="0"/>
              <a:t>Grammer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Punctuation </a:t>
            </a:r>
          </a:p>
          <a:p>
            <a:endParaRPr lang="en-US" dirty="0"/>
          </a:p>
        </p:txBody>
      </p:sp>
    </p:spTree>
  </p:cSld>
  <p:clrMapOvr>
    <a:masterClrMapping/>
  </p:clrMapOvr>
  <p:transition advClick="0" advTm="4000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Macro-skills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Content</a:t>
            </a:r>
          </a:p>
          <a:p>
            <a:r>
              <a:rPr lang="en-US" dirty="0" smtClean="0"/>
              <a:t>Correctness</a:t>
            </a:r>
          </a:p>
          <a:p>
            <a:r>
              <a:rPr lang="en-US" dirty="0" smtClean="0"/>
              <a:t>Completeness</a:t>
            </a:r>
          </a:p>
          <a:p>
            <a:r>
              <a:rPr lang="en-US" dirty="0" smtClean="0"/>
              <a:t>Clarity</a:t>
            </a:r>
          </a:p>
          <a:p>
            <a:r>
              <a:rPr lang="en-US" dirty="0" smtClean="0"/>
              <a:t>Creativity</a:t>
            </a:r>
          </a:p>
          <a:p>
            <a:r>
              <a:rPr lang="en-US" dirty="0" smtClean="0"/>
              <a:t>Conciseness</a:t>
            </a:r>
          </a:p>
          <a:p>
            <a:r>
              <a:rPr lang="en-US" dirty="0" smtClean="0"/>
              <a:t>complex</a:t>
            </a:r>
            <a:endParaRPr lang="en-US" dirty="0"/>
          </a:p>
        </p:txBody>
      </p:sp>
    </p:spTree>
  </p:cSld>
  <p:clrMapOvr>
    <a:masterClrMapping/>
  </p:clrMapOvr>
  <p:transition advClick="0" advTm="4000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         Paces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Purpose</a:t>
            </a:r>
          </a:p>
          <a:p>
            <a:endParaRPr lang="en-US" dirty="0" smtClean="0"/>
          </a:p>
          <a:p>
            <a:r>
              <a:rPr lang="en-US" dirty="0" smtClean="0"/>
              <a:t>Audience</a:t>
            </a:r>
          </a:p>
          <a:p>
            <a:endParaRPr lang="en-US" dirty="0" smtClean="0"/>
          </a:p>
          <a:p>
            <a:r>
              <a:rPr lang="en-US" dirty="0" smtClean="0"/>
              <a:t>Experience</a:t>
            </a:r>
          </a:p>
          <a:p>
            <a:endParaRPr lang="en-US" dirty="0" smtClean="0"/>
          </a:p>
          <a:p>
            <a:r>
              <a:rPr lang="en-US" dirty="0" smtClean="0"/>
              <a:t>Code</a:t>
            </a:r>
          </a:p>
          <a:p>
            <a:endParaRPr lang="en-US" dirty="0" smtClean="0"/>
          </a:p>
          <a:p>
            <a:r>
              <a:rPr lang="en-US" dirty="0" smtClean="0"/>
              <a:t>self</a:t>
            </a:r>
            <a:endParaRPr lang="en-US" dirty="0"/>
          </a:p>
        </p:txBody>
      </p:sp>
    </p:spTree>
  </p:cSld>
  <p:clrMapOvr>
    <a:masterClrMapping/>
  </p:clrMapOvr>
  <p:transition advClick="0" advTm="4000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    Purpose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entertain</a:t>
            </a:r>
          </a:p>
          <a:p>
            <a:r>
              <a:rPr lang="en-US" dirty="0" smtClean="0"/>
              <a:t>To inform</a:t>
            </a:r>
          </a:p>
          <a:p>
            <a:r>
              <a:rPr lang="en-US" dirty="0" smtClean="0"/>
              <a:t>To educate</a:t>
            </a:r>
          </a:p>
          <a:p>
            <a:r>
              <a:rPr lang="en-US" dirty="0" smtClean="0"/>
              <a:t>To persuade</a:t>
            </a:r>
          </a:p>
          <a:p>
            <a:r>
              <a:rPr lang="en-US" dirty="0" smtClean="0"/>
              <a:t>To impress upon</a:t>
            </a:r>
          </a:p>
          <a:p>
            <a:r>
              <a:rPr lang="en-US" dirty="0" smtClean="0"/>
              <a:t>To evaluate others</a:t>
            </a:r>
          </a:p>
          <a:p>
            <a:r>
              <a:rPr lang="en-US" dirty="0" smtClean="0"/>
              <a:t>To express oneself</a:t>
            </a:r>
          </a:p>
          <a:p>
            <a:r>
              <a:rPr lang="en-US" dirty="0" smtClean="0"/>
              <a:t>To moralize</a:t>
            </a:r>
            <a:endParaRPr lang="en-US" dirty="0"/>
          </a:p>
        </p:txBody>
      </p:sp>
    </p:spTree>
  </p:cSld>
  <p:clrMapOvr>
    <a:masterClrMapping/>
  </p:clrMapOvr>
  <p:transition advClick="0" advTm="4000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    Audience and 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Types of audience</a:t>
            </a:r>
          </a:p>
          <a:p>
            <a:r>
              <a:rPr lang="en-US" dirty="0" smtClean="0"/>
              <a:t>Awareness/knowledge of the audience</a:t>
            </a:r>
          </a:p>
          <a:p>
            <a:r>
              <a:rPr lang="en-US" dirty="0" smtClean="0"/>
              <a:t>Adapt ourselves to audience</a:t>
            </a:r>
          </a:p>
          <a:p>
            <a:r>
              <a:rPr lang="en-US" dirty="0" smtClean="0"/>
              <a:t>To make the audience accept us as we are</a:t>
            </a:r>
          </a:p>
          <a:p>
            <a:endParaRPr lang="en-US" dirty="0" smtClean="0"/>
          </a:p>
          <a:p>
            <a:r>
              <a:rPr lang="en-US" dirty="0" smtClean="0"/>
              <a:t>Code refers to the language we use and the strategies we employ</a:t>
            </a:r>
            <a:endParaRPr lang="en-US" dirty="0"/>
          </a:p>
        </p:txBody>
      </p:sp>
    </p:spTree>
  </p:cSld>
  <p:clrMapOvr>
    <a:masterClrMapping/>
  </p:clrMapOvr>
  <p:transition advClick="0" advTm="4000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    Experience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Memory</a:t>
            </a:r>
          </a:p>
          <a:p>
            <a:r>
              <a:rPr lang="en-US" dirty="0" smtClean="0"/>
              <a:t>Information from sources</a:t>
            </a:r>
          </a:p>
          <a:p>
            <a:r>
              <a:rPr lang="en-US" dirty="0" smtClean="0"/>
              <a:t>Literature</a:t>
            </a:r>
          </a:p>
          <a:p>
            <a:r>
              <a:rPr lang="en-US" dirty="0" smtClean="0"/>
              <a:t>Participation</a:t>
            </a:r>
          </a:p>
          <a:p>
            <a:r>
              <a:rPr lang="en-US" dirty="0" smtClean="0"/>
              <a:t>Imagination</a:t>
            </a:r>
          </a:p>
          <a:p>
            <a:r>
              <a:rPr lang="en-US" dirty="0" smtClean="0"/>
              <a:t>research</a:t>
            </a:r>
          </a:p>
          <a:p>
            <a:r>
              <a:rPr lang="en-US" dirty="0" smtClean="0"/>
              <a:t>Personal experience</a:t>
            </a:r>
            <a:endParaRPr lang="en-US" dirty="0"/>
          </a:p>
        </p:txBody>
      </p:sp>
    </p:spTree>
  </p:cSld>
  <p:clrMapOvr>
    <a:masterClrMapping/>
  </p:clrMapOvr>
  <p:transition advClick="0" advTm="4000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     self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Self image-</a:t>
            </a:r>
          </a:p>
          <a:p>
            <a:r>
              <a:rPr lang="en-US" dirty="0" smtClean="0"/>
              <a:t>1] optimist</a:t>
            </a:r>
          </a:p>
          <a:p>
            <a:r>
              <a:rPr lang="en-US" dirty="0" smtClean="0"/>
              <a:t>2] realists</a:t>
            </a:r>
          </a:p>
          <a:p>
            <a:r>
              <a:rPr lang="en-US" dirty="0" smtClean="0"/>
              <a:t>3] emotional </a:t>
            </a:r>
          </a:p>
          <a:p>
            <a:r>
              <a:rPr lang="en-US" dirty="0" smtClean="0"/>
              <a:t>4] cold and distant</a:t>
            </a:r>
          </a:p>
          <a:p>
            <a:r>
              <a:rPr lang="en-US" dirty="0" smtClean="0"/>
              <a:t>5] mysterious</a:t>
            </a:r>
          </a:p>
          <a:p>
            <a:r>
              <a:rPr lang="en-US" dirty="0" smtClean="0"/>
              <a:t>6] confused self</a:t>
            </a:r>
          </a:p>
          <a:p>
            <a:r>
              <a:rPr lang="en-US" dirty="0" smtClean="0"/>
              <a:t>7] any other</a:t>
            </a:r>
            <a:endParaRPr lang="en-US" dirty="0"/>
          </a:p>
        </p:txBody>
      </p:sp>
    </p:spTree>
  </p:cSld>
  <p:clrMapOvr>
    <a:masterClrMapping/>
  </p:clrMapOvr>
  <p:transition advClick="0" advTm="4000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Approaches to teaching writing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Process oriented writing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  messy, tedious and challenging.eg. Lincoln.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Product-oriented writing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model text and element of content, language, format and style.</a:t>
            </a:r>
            <a:endParaRPr lang="en-US" dirty="0"/>
          </a:p>
        </p:txBody>
      </p:sp>
    </p:spTree>
  </p:cSld>
  <p:clrMapOvr>
    <a:masterClrMapping/>
  </p:clrMapOvr>
  <p:transition advClick="0" advTm="4000"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Stages of composing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Brainstorming for ideas/planning/clustering</a:t>
            </a:r>
          </a:p>
          <a:p>
            <a:r>
              <a:rPr lang="en-US" dirty="0" smtClean="0"/>
              <a:t>Drafting</a:t>
            </a:r>
          </a:p>
          <a:p>
            <a:r>
              <a:rPr lang="en-US" dirty="0" smtClean="0"/>
              <a:t>Writing</a:t>
            </a:r>
          </a:p>
          <a:p>
            <a:r>
              <a:rPr lang="en-US" dirty="0" smtClean="0"/>
              <a:t>Editing</a:t>
            </a:r>
          </a:p>
          <a:p>
            <a:r>
              <a:rPr lang="en-US" dirty="0" smtClean="0"/>
              <a:t>Rewriting</a:t>
            </a:r>
          </a:p>
          <a:p>
            <a:endParaRPr lang="en-US" dirty="0"/>
          </a:p>
        </p:txBody>
      </p:sp>
    </p:spTree>
  </p:cSld>
  <p:clrMapOvr>
    <a:masterClrMapping/>
  </p:clrMapOvr>
  <p:transition advClick="0" advTm="4000"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Characteristics of good writing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Simple words</a:t>
            </a:r>
          </a:p>
          <a:p>
            <a:endParaRPr lang="en-US" dirty="0" smtClean="0"/>
          </a:p>
          <a:p>
            <a:r>
              <a:rPr lang="en-US" dirty="0" smtClean="0"/>
              <a:t>Short sentences</a:t>
            </a:r>
          </a:p>
          <a:p>
            <a:endParaRPr lang="en-US" dirty="0" smtClean="0"/>
          </a:p>
          <a:p>
            <a:r>
              <a:rPr lang="en-US" dirty="0" smtClean="0"/>
              <a:t>Avoid clichés</a:t>
            </a:r>
          </a:p>
          <a:p>
            <a:endParaRPr lang="en-US" dirty="0" smtClean="0"/>
          </a:p>
          <a:p>
            <a:r>
              <a:rPr lang="en-US" dirty="0" smtClean="0"/>
              <a:t>Avoid sweeping statements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Avoid stereotyping</a:t>
            </a:r>
            <a:endParaRPr lang="en-US" dirty="0"/>
          </a:p>
        </p:txBody>
      </p:sp>
    </p:spTree>
  </p:cSld>
  <p:clrMapOvr>
    <a:masterClrMapping/>
  </p:clrMapOvr>
  <p:transition advClick="0" advTm="400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Charts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4000" dirty="0" smtClean="0"/>
              <a:t>^    </a:t>
            </a:r>
            <a:r>
              <a:rPr lang="en-US" sz="3400" dirty="0" smtClean="0"/>
              <a:t>word missing.</a:t>
            </a:r>
          </a:p>
          <a:p>
            <a:endParaRPr lang="en-US" sz="3400" dirty="0" smtClean="0"/>
          </a:p>
          <a:p>
            <a:r>
              <a:rPr lang="en-US" sz="3400" dirty="0" smtClean="0"/>
              <a:t>Sp    spelling mistake.</a:t>
            </a:r>
          </a:p>
          <a:p>
            <a:endParaRPr lang="en-US" sz="3400" dirty="0" smtClean="0"/>
          </a:p>
          <a:p>
            <a:r>
              <a:rPr lang="en-US" sz="3400" dirty="0" err="1" smtClean="0"/>
              <a:t>Gr</a:t>
            </a:r>
            <a:r>
              <a:rPr lang="en-US" sz="3400" dirty="0" smtClean="0"/>
              <a:t>     wrong </a:t>
            </a:r>
            <a:r>
              <a:rPr lang="en-US" sz="3400" dirty="0" err="1" smtClean="0"/>
              <a:t>grammer</a:t>
            </a:r>
            <a:r>
              <a:rPr lang="en-US" sz="3400" dirty="0" smtClean="0"/>
              <a:t>.</a:t>
            </a:r>
          </a:p>
          <a:p>
            <a:endParaRPr lang="en-US" sz="3400" dirty="0" smtClean="0"/>
          </a:p>
          <a:p>
            <a:r>
              <a:rPr lang="en-US" sz="3400" dirty="0" smtClean="0"/>
              <a:t>//      make a paragraph.</a:t>
            </a:r>
          </a:p>
          <a:p>
            <a:endParaRPr lang="en-US" sz="3400" dirty="0" smtClean="0"/>
          </a:p>
          <a:p>
            <a:r>
              <a:rPr lang="en-US" sz="3400" dirty="0" smtClean="0"/>
              <a:t>??      What do you mean. </a:t>
            </a:r>
            <a:endParaRPr lang="en-US" sz="4000" dirty="0" smtClean="0"/>
          </a:p>
        </p:txBody>
      </p:sp>
    </p:spTree>
  </p:cSld>
  <p:clrMapOvr>
    <a:masterClrMapping/>
  </p:clrMapOvr>
  <p:transition advClick="0" advTm="4000"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Functions/uses of literature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Why we study literature</a:t>
            </a:r>
          </a:p>
          <a:p>
            <a:endParaRPr lang="en-US" dirty="0" smtClean="0"/>
          </a:p>
          <a:p>
            <a:r>
              <a:rPr lang="en-US" dirty="0" smtClean="0"/>
              <a:t>Holds the mirror of society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Originality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Moral consciousnesses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Craftsmanship</a:t>
            </a:r>
          </a:p>
          <a:p>
            <a:endParaRPr lang="en-US" dirty="0"/>
          </a:p>
        </p:txBody>
      </p:sp>
    </p:spTree>
  </p:cSld>
  <p:clrMapOvr>
    <a:masterClrMapping/>
  </p:clrMapOvr>
  <p:transition advClick="0" advTm="4000"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know the historical, cultural background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To know its people, country and its language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To understand the folklore of the nation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Subject for study in examination in schools and colleges</a:t>
            </a:r>
          </a:p>
          <a:p>
            <a:endParaRPr lang="en-US" dirty="0"/>
          </a:p>
        </p:txBody>
      </p:sp>
    </p:spTree>
  </p:cSld>
  <p:clrMapOvr>
    <a:masterClrMapping/>
  </p:clrMapOvr>
  <p:transition advClick="0" advTm="4000"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Reading as cheapest and easiest forms of enjoyment for literate people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Worlds literature can be read and enjoyed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To instruct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Familiar with literature with any language through translation</a:t>
            </a:r>
          </a:p>
          <a:p>
            <a:endParaRPr lang="en-US" dirty="0"/>
          </a:p>
        </p:txBody>
      </p:sp>
    </p:spTree>
  </p:cSld>
  <p:clrMapOvr>
    <a:masterClrMapping/>
  </p:clrMapOvr>
  <p:transition advClick="0" advTm="4000"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Literature has a moral purpose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err="1" smtClean="0"/>
              <a:t>Eg</a:t>
            </a:r>
            <a:r>
              <a:rPr lang="en-US" dirty="0" smtClean="0"/>
              <a:t>. Hamlet, The wild Duck by Ibsen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Same as the use of History or Philosophy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Learn more about human problems</a:t>
            </a:r>
            <a:endParaRPr lang="en-US" dirty="0"/>
          </a:p>
        </p:txBody>
      </p:sp>
    </p:spTree>
  </p:cSld>
  <p:clrMapOvr>
    <a:masterClrMapping/>
  </p:clrMapOvr>
  <p:transition advClick="0" advTm="4000"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Literature faces the test of time</a:t>
            </a:r>
          </a:p>
          <a:p>
            <a:r>
              <a:rPr lang="en-US" dirty="0" smtClean="0"/>
              <a:t>Great or classical literature written because of literature</a:t>
            </a:r>
          </a:p>
          <a:p>
            <a:r>
              <a:rPr lang="en-US" dirty="0" smtClean="0"/>
              <a:t>Source of knowledge </a:t>
            </a:r>
          </a:p>
          <a:p>
            <a:r>
              <a:rPr lang="en-US" dirty="0" smtClean="0"/>
              <a:t>Bread and butter</a:t>
            </a:r>
          </a:p>
          <a:p>
            <a:r>
              <a:rPr lang="en-US" dirty="0" smtClean="0"/>
              <a:t>To understand oneself and others</a:t>
            </a:r>
          </a:p>
          <a:p>
            <a:r>
              <a:rPr lang="en-US" dirty="0" smtClean="0"/>
              <a:t>To evaluate or judge oneself and others</a:t>
            </a:r>
          </a:p>
          <a:p>
            <a:r>
              <a:rPr lang="en-US" dirty="0" smtClean="0"/>
              <a:t>To criticizes oneself and others </a:t>
            </a:r>
            <a:endParaRPr lang="en-US" dirty="0"/>
          </a:p>
        </p:txBody>
      </p:sp>
    </p:spTree>
  </p:cSld>
  <p:clrMapOvr>
    <a:masterClrMapping/>
  </p:clrMapOvr>
  <p:transition advClick="0" advTm="4000"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 not show discrimination</a:t>
            </a:r>
          </a:p>
          <a:p>
            <a:r>
              <a:rPr lang="en-US" dirty="0" smtClean="0"/>
              <a:t>Means of communication</a:t>
            </a:r>
          </a:p>
          <a:p>
            <a:r>
              <a:rPr lang="en-US" dirty="0" smtClean="0"/>
              <a:t>E.g.. Catlogue,newspaper,chart,maps,tour guide, novels,poetry,drama etc. are various forms of literature</a:t>
            </a:r>
            <a:endParaRPr lang="en-US" dirty="0"/>
          </a:p>
        </p:txBody>
      </p:sp>
    </p:spTree>
  </p:cSld>
  <p:clrMapOvr>
    <a:masterClrMapping/>
  </p:clrMapOvr>
  <p:transition advClick="0" advTm="4000"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Elements of novel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             By </a:t>
            </a:r>
          </a:p>
          <a:p>
            <a:r>
              <a:rPr lang="en-US" dirty="0" smtClean="0"/>
              <a:t> </a:t>
            </a:r>
          </a:p>
          <a:p>
            <a:r>
              <a:rPr lang="en-US" dirty="0" smtClean="0"/>
              <a:t>      Asst. Prof. Gawali N. T.</a:t>
            </a:r>
          </a:p>
          <a:p>
            <a:r>
              <a:rPr lang="en-US" dirty="0" smtClean="0"/>
              <a:t>      Gandhi College </a:t>
            </a:r>
            <a:r>
              <a:rPr lang="en-US" dirty="0" err="1" smtClean="0"/>
              <a:t>Kada</a:t>
            </a:r>
            <a:r>
              <a:rPr lang="en-US" dirty="0" smtClean="0"/>
              <a:t>.</a:t>
            </a:r>
          </a:p>
          <a:p>
            <a:r>
              <a:rPr lang="en-US" dirty="0" smtClean="0"/>
              <a:t>      Tal. </a:t>
            </a:r>
            <a:r>
              <a:rPr lang="en-US" dirty="0" err="1" smtClean="0"/>
              <a:t>Ashti</a:t>
            </a:r>
            <a:r>
              <a:rPr lang="en-US" dirty="0" smtClean="0"/>
              <a:t> Dist. </a:t>
            </a:r>
            <a:r>
              <a:rPr lang="en-US" dirty="0" err="1" smtClean="0"/>
              <a:t>Beed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ransition advClick="0" advTm="4000"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ELEMENTS OF NOVEL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Introduction </a:t>
            </a:r>
          </a:p>
          <a:p>
            <a:r>
              <a:rPr lang="en-US" dirty="0" smtClean="0"/>
              <a:t>             novella</a:t>
            </a:r>
          </a:p>
          <a:p>
            <a:r>
              <a:rPr lang="en-US" dirty="0" smtClean="0"/>
              <a:t>             Historical Background</a:t>
            </a:r>
          </a:p>
          <a:p>
            <a:r>
              <a:rPr lang="en-US" dirty="0" smtClean="0"/>
              <a:t>             Rise of novel</a:t>
            </a:r>
          </a:p>
          <a:p>
            <a:pPr>
              <a:buNone/>
            </a:pPr>
            <a:r>
              <a:rPr lang="en-US" dirty="0" smtClean="0"/>
              <a:t>             Different from other genre </a:t>
            </a:r>
          </a:p>
          <a:p>
            <a:pPr>
              <a:buNone/>
            </a:pPr>
            <a:r>
              <a:rPr lang="en-US" dirty="0" smtClean="0"/>
              <a:t>                         </a:t>
            </a:r>
            <a:endParaRPr lang="en-US" dirty="0"/>
          </a:p>
        </p:txBody>
      </p:sp>
    </p:spTree>
  </p:cSld>
  <p:clrMapOvr>
    <a:masterClrMapping/>
  </p:clrMapOvr>
  <p:transition advClick="0" advTm="4000"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Plot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Different from other form</a:t>
            </a:r>
          </a:p>
          <a:p>
            <a:r>
              <a:rPr lang="en-US" dirty="0" err="1" smtClean="0"/>
              <a:t>eg</a:t>
            </a:r>
            <a:r>
              <a:rPr lang="en-US" dirty="0" smtClean="0"/>
              <a:t>. The king died and the queen died.</a:t>
            </a:r>
          </a:p>
          <a:p>
            <a:r>
              <a:rPr lang="en-US" dirty="0" smtClean="0"/>
              <a:t>      The king died then the queen died.</a:t>
            </a:r>
          </a:p>
          <a:p>
            <a:r>
              <a:rPr lang="en-US" dirty="0" smtClean="0"/>
              <a:t>      tragic or comic</a:t>
            </a:r>
            <a:endParaRPr lang="en-US" dirty="0"/>
          </a:p>
        </p:txBody>
      </p:sp>
    </p:spTree>
  </p:cSld>
  <p:clrMapOvr>
    <a:masterClrMapping/>
  </p:clrMapOvr>
  <p:transition advClick="0" advTm="4000"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narration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Types of narrative</a:t>
            </a:r>
          </a:p>
          <a:p>
            <a:r>
              <a:rPr lang="en-US" dirty="0" smtClean="0"/>
              <a:t>First person                                                 </a:t>
            </a:r>
          </a:p>
          <a:p>
            <a:r>
              <a:rPr lang="en-US" dirty="0" smtClean="0"/>
              <a:t>third person</a:t>
            </a:r>
          </a:p>
          <a:p>
            <a:endParaRPr lang="en-US" dirty="0"/>
          </a:p>
        </p:txBody>
      </p:sp>
    </p:spTree>
  </p:cSld>
  <p:clrMapOvr>
    <a:masterClrMapping/>
  </p:clrMapOvr>
  <p:transition advClick="0" advTm="400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FLASH CARDS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1] </a:t>
            </a:r>
            <a:r>
              <a:rPr lang="en-US" dirty="0" err="1" smtClean="0"/>
              <a:t>emphasise</a:t>
            </a:r>
            <a:r>
              <a:rPr lang="en-US" dirty="0" smtClean="0"/>
              <a:t>/bring home an idea</a:t>
            </a:r>
          </a:p>
          <a:p>
            <a:endParaRPr lang="en-US" dirty="0" smtClean="0"/>
          </a:p>
          <a:p>
            <a:r>
              <a:rPr lang="en-US" dirty="0" smtClean="0"/>
              <a:t>2] teach reading, sounds and play games</a:t>
            </a:r>
          </a:p>
          <a:p>
            <a:endParaRPr lang="en-US" dirty="0" smtClean="0"/>
          </a:p>
          <a:p>
            <a:r>
              <a:rPr lang="en-US" dirty="0" smtClean="0"/>
              <a:t>3] prepare learner  and present flashcards </a:t>
            </a:r>
          </a:p>
          <a:p>
            <a:pPr>
              <a:buNone/>
            </a:pPr>
            <a:r>
              <a:rPr lang="en-US" dirty="0" smtClean="0"/>
              <a:t>     </a:t>
            </a:r>
          </a:p>
          <a:p>
            <a:r>
              <a:rPr lang="en-US" dirty="0" smtClean="0"/>
              <a:t>4] apply information, test learner and review</a:t>
            </a:r>
            <a:endParaRPr lang="en-US" dirty="0"/>
          </a:p>
        </p:txBody>
      </p:sp>
    </p:spTree>
  </p:cSld>
  <p:clrMapOvr>
    <a:masterClrMapping/>
  </p:clrMapOvr>
  <p:transition advClick="0" advTm="4000"/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Characterization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9416"/>
            <a:ext cx="7239000" cy="4846320"/>
          </a:xfrm>
        </p:spPr>
        <p:txBody>
          <a:bodyPr/>
          <a:lstStyle/>
          <a:p>
            <a:r>
              <a:rPr lang="en-US" dirty="0" smtClean="0"/>
              <a:t>Flat characters or type </a:t>
            </a:r>
          </a:p>
          <a:p>
            <a:r>
              <a:rPr lang="en-US" dirty="0" smtClean="0"/>
              <a:t>Round </a:t>
            </a:r>
          </a:p>
          <a:p>
            <a:r>
              <a:rPr lang="en-US" dirty="0" smtClean="0"/>
              <a:t>Major</a:t>
            </a:r>
          </a:p>
          <a:p>
            <a:r>
              <a:rPr lang="en-US" dirty="0" smtClean="0"/>
              <a:t>Minor</a:t>
            </a:r>
          </a:p>
          <a:p>
            <a:r>
              <a:rPr lang="en-US" dirty="0" smtClean="0"/>
              <a:t>Realistic</a:t>
            </a:r>
          </a:p>
          <a:p>
            <a:endParaRPr lang="en-US" dirty="0"/>
          </a:p>
        </p:txBody>
      </p:sp>
    </p:spTree>
  </p:cSld>
  <p:clrMapOvr>
    <a:masterClrMapping/>
  </p:clrMapOvr>
  <p:transition advClick="0" advTm="4000"/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Setting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Unity of </a:t>
            </a:r>
            <a:r>
              <a:rPr lang="en-US" dirty="0" err="1" smtClean="0"/>
              <a:t>time,action</a:t>
            </a:r>
            <a:r>
              <a:rPr lang="en-US" dirty="0" smtClean="0"/>
              <a:t> and place</a:t>
            </a:r>
          </a:p>
          <a:p>
            <a:r>
              <a:rPr lang="en-US" dirty="0" smtClean="0"/>
              <a:t>One revolution</a:t>
            </a:r>
          </a:p>
          <a:p>
            <a:r>
              <a:rPr lang="en-US" dirty="0" smtClean="0"/>
              <a:t>Movement of the action</a:t>
            </a:r>
          </a:p>
          <a:p>
            <a:endParaRPr lang="en-US" dirty="0"/>
          </a:p>
        </p:txBody>
      </p:sp>
    </p:spTree>
  </p:cSld>
  <p:clrMapOvr>
    <a:masterClrMapping/>
  </p:clrMapOvr>
  <p:transition advClick="0" advTm="4000"/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Climax or crises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Growth of action</a:t>
            </a:r>
          </a:p>
          <a:p>
            <a:endParaRPr lang="en-US" dirty="0"/>
          </a:p>
        </p:txBody>
      </p:sp>
    </p:spTree>
  </p:cSld>
  <p:clrMapOvr>
    <a:masterClrMapping/>
  </p:clrMapOvr>
  <p:transition advClick="0" advTm="4000"/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</a:t>
            </a:r>
            <a:endParaRPr lang="en-US" dirty="0"/>
          </a:p>
        </p:txBody>
      </p:sp>
    </p:spTree>
  </p:cSld>
  <p:clrMapOvr>
    <a:masterClrMapping/>
  </p:clrMapOvr>
  <p:transition advClick="0" advTm="4000"/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Teaching of question tags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By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   Asst. Prof. Gawali N.T.</a:t>
            </a:r>
            <a:endParaRPr lang="en-US" dirty="0"/>
          </a:p>
        </p:txBody>
      </p:sp>
    </p:spTree>
  </p:cSld>
  <p:clrMapOvr>
    <a:masterClrMapping/>
  </p:clrMapOvr>
  <p:transition advClick="0" advTm="4000"/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Question tags  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Def. A short question</a:t>
            </a:r>
          </a:p>
          <a:p>
            <a:r>
              <a:rPr lang="en-US" dirty="0" smtClean="0"/>
              <a:t>E.g. is she ?  Isn’t she ?</a:t>
            </a:r>
          </a:p>
          <a:p>
            <a:r>
              <a:rPr lang="en-US" dirty="0" smtClean="0"/>
              <a:t>Uses :</a:t>
            </a:r>
          </a:p>
          <a:p>
            <a:r>
              <a:rPr lang="en-US" dirty="0" smtClean="0"/>
              <a:t>   To confirm a statement</a:t>
            </a:r>
          </a:p>
          <a:p>
            <a:r>
              <a:rPr lang="en-US" dirty="0" smtClean="0"/>
              <a:t>  Her father is a teacher, isn’t he ?</a:t>
            </a:r>
          </a:p>
          <a:p>
            <a:endParaRPr lang="en-US" dirty="0"/>
          </a:p>
        </p:txBody>
      </p:sp>
    </p:spTree>
  </p:cSld>
  <p:clrMapOvr>
    <a:masterClrMapping/>
  </p:clrMapOvr>
  <p:transition advClick="0" advTm="4000"/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Types of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Negative statement +positive tag</a:t>
            </a:r>
          </a:p>
          <a:p>
            <a:endParaRPr lang="en-US" dirty="0" smtClean="0"/>
          </a:p>
          <a:p>
            <a:r>
              <a:rPr lang="en-US" dirty="0" err="1" smtClean="0"/>
              <a:t>Seema</a:t>
            </a:r>
            <a:r>
              <a:rPr lang="en-US" dirty="0" smtClean="0"/>
              <a:t> isn’t well, is she ?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err="1" smtClean="0"/>
              <a:t>posiitive</a:t>
            </a:r>
            <a:r>
              <a:rPr lang="en-US" dirty="0" smtClean="0"/>
              <a:t> statement+ negative tag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err="1" smtClean="0"/>
              <a:t>Seema</a:t>
            </a:r>
            <a:r>
              <a:rPr lang="en-US" dirty="0" smtClean="0"/>
              <a:t> is very tall, isn’t she?</a:t>
            </a:r>
            <a:endParaRPr lang="en-US" dirty="0"/>
          </a:p>
        </p:txBody>
      </p:sp>
    </p:spTree>
  </p:cSld>
  <p:clrMapOvr>
    <a:masterClrMapping/>
  </p:clrMapOvr>
  <p:transition advClick="0" advTm="4000"/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Question tags with imperatives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either won’t you or will you after imperatives</a:t>
            </a:r>
          </a:p>
          <a:p>
            <a:r>
              <a:rPr lang="en-US" dirty="0" smtClean="0"/>
              <a:t>Open the door, won’t you ?</a:t>
            </a:r>
          </a:p>
          <a:p>
            <a:r>
              <a:rPr lang="en-US" dirty="0" smtClean="0"/>
              <a:t>Open the door, will you ?</a:t>
            </a:r>
          </a:p>
          <a:p>
            <a:r>
              <a:rPr lang="en-US" dirty="0" smtClean="0"/>
              <a:t>Won’t you is least insistent and will you is most insistent.</a:t>
            </a:r>
            <a:endParaRPr lang="en-US" dirty="0"/>
          </a:p>
        </p:txBody>
      </p:sp>
    </p:spTree>
  </p:cSld>
  <p:clrMapOvr>
    <a:masterClrMapping/>
  </p:clrMapOvr>
  <p:transition advClick="0" advTm="4000"/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of shall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use shall we ? As a tag after the first person plural imperative beginning with </a:t>
            </a:r>
          </a:p>
          <a:p>
            <a:pPr>
              <a:buNone/>
            </a:pPr>
            <a:r>
              <a:rPr lang="en-US" dirty="0" smtClean="0"/>
              <a:t>    Let’s …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Let’s play in the ground, shall we ?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Let’s go to ride, shall we?</a:t>
            </a:r>
            <a:endParaRPr lang="en-US" dirty="0"/>
          </a:p>
        </p:txBody>
      </p:sp>
    </p:spTree>
  </p:cSld>
  <p:clrMapOvr>
    <a:masterClrMapping/>
  </p:clrMapOvr>
  <p:transition advClick="0" advTm="4000"/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Narendra</a:t>
            </a:r>
            <a:r>
              <a:rPr lang="en-US" dirty="0" smtClean="0"/>
              <a:t> isn’t very old</a:t>
            </a:r>
          </a:p>
          <a:p>
            <a:r>
              <a:rPr lang="en-US" dirty="0" smtClean="0"/>
              <a:t>It isn’t your dress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Close the door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Let’s watch the match on the ground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Don’t drive fast</a:t>
            </a:r>
          </a:p>
          <a:p>
            <a:endParaRPr lang="en-US" dirty="0"/>
          </a:p>
        </p:txBody>
      </p:sp>
    </p:spTree>
  </p:cSld>
  <p:clrMapOvr>
    <a:masterClrMapping/>
  </p:clrMapOvr>
  <p:transition advClick="0" advTm="400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REALIA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present vocabulary</a:t>
            </a:r>
          </a:p>
          <a:p>
            <a:endParaRPr lang="en-US" dirty="0" smtClean="0"/>
          </a:p>
          <a:p>
            <a:r>
              <a:rPr lang="en-US" dirty="0" smtClean="0"/>
              <a:t>To present new structures</a:t>
            </a:r>
          </a:p>
          <a:p>
            <a:endParaRPr lang="en-US" dirty="0" smtClean="0"/>
          </a:p>
          <a:p>
            <a:r>
              <a:rPr lang="en-US" dirty="0" smtClean="0"/>
              <a:t>For dramas/role play</a:t>
            </a:r>
          </a:p>
          <a:p>
            <a:endParaRPr lang="en-US" dirty="0" smtClean="0"/>
          </a:p>
          <a:p>
            <a:r>
              <a:rPr lang="en-US" dirty="0" smtClean="0"/>
              <a:t>For language games</a:t>
            </a:r>
            <a:endParaRPr lang="en-US" dirty="0"/>
          </a:p>
        </p:txBody>
      </p:sp>
    </p:spTree>
  </p:cSld>
  <p:clrMapOvr>
    <a:masterClrMapping/>
  </p:clrMapOvr>
  <p:transition advClick="0" advTm="4000"/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Aims and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develop soft </a:t>
            </a:r>
            <a:r>
              <a:rPr lang="en-US" dirty="0" err="1" smtClean="0"/>
              <a:t>techinques</a:t>
            </a:r>
            <a:r>
              <a:rPr lang="en-US" dirty="0" smtClean="0"/>
              <a:t> of verbal and non-verbal communication</a:t>
            </a:r>
            <a:endParaRPr lang="en-US" dirty="0"/>
          </a:p>
        </p:txBody>
      </p:sp>
    </p:spTree>
  </p:cSld>
  <p:clrMapOvr>
    <a:masterClrMapping/>
  </p:clrMapOvr>
  <p:transition advClick="0" advTm="400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OHP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1] seen easily by everyone in the classroom</a:t>
            </a:r>
          </a:p>
          <a:p>
            <a:r>
              <a:rPr lang="en-US" dirty="0" smtClean="0"/>
              <a:t>2] no wastage of time for the teacher</a:t>
            </a:r>
          </a:p>
          <a:p>
            <a:r>
              <a:rPr lang="en-US" dirty="0" smtClean="0"/>
              <a:t>3] the teacher plans the lesson </a:t>
            </a:r>
          </a:p>
          <a:p>
            <a:r>
              <a:rPr lang="en-US" dirty="0" smtClean="0"/>
              <a:t>4] pie diagrams, bar graphs &amp; charts       presented </a:t>
            </a:r>
            <a:endParaRPr lang="en-US" dirty="0"/>
          </a:p>
        </p:txBody>
      </p:sp>
    </p:spTree>
  </p:cSld>
  <p:clrMapOvr>
    <a:masterClrMapping/>
  </p:clrMapOvr>
  <p:transition advClick="0" advTm="400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Tape recorder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Listening to sounds, words, sentences &amp; conversation.</a:t>
            </a:r>
          </a:p>
          <a:p>
            <a:r>
              <a:rPr lang="en-US" dirty="0" smtClean="0"/>
              <a:t>Listening and note making.</a:t>
            </a:r>
          </a:p>
          <a:p>
            <a:r>
              <a:rPr lang="en-US" dirty="0" smtClean="0"/>
              <a:t>Reading aloud practice.</a:t>
            </a:r>
          </a:p>
          <a:p>
            <a:r>
              <a:rPr lang="en-US" dirty="0" smtClean="0"/>
              <a:t>Listen to yourself.</a:t>
            </a:r>
          </a:p>
          <a:p>
            <a:r>
              <a:rPr lang="en-US" dirty="0" smtClean="0"/>
              <a:t>Recording dialogues/conversations.</a:t>
            </a:r>
          </a:p>
          <a:p>
            <a:r>
              <a:rPr lang="en-US" dirty="0" smtClean="0"/>
              <a:t>Discussions.</a:t>
            </a:r>
            <a:endParaRPr lang="en-US" dirty="0"/>
          </a:p>
        </p:txBody>
      </p:sp>
    </p:spTree>
  </p:cSld>
  <p:clrMapOvr>
    <a:masterClrMapping/>
  </p:clrMapOvr>
  <p:transition advClick="0" advTm="400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Video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Self control  in the hands of the teacher.</a:t>
            </a:r>
          </a:p>
          <a:p>
            <a:r>
              <a:rPr lang="en-US" dirty="0" smtClean="0"/>
              <a:t>Teach variety of subjects .</a:t>
            </a:r>
          </a:p>
          <a:p>
            <a:r>
              <a:rPr lang="en-US" dirty="0" smtClean="0"/>
              <a:t>Shooting</a:t>
            </a:r>
            <a:endParaRPr lang="en-US" dirty="0"/>
          </a:p>
        </p:txBody>
      </p:sp>
    </p:spTree>
  </p:cSld>
  <p:clrMapOvr>
    <a:masterClrMapping/>
  </p:clrMapOvr>
  <p:transition advClick="0" advTm="4000"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333</TotalTime>
  <Words>1575</Words>
  <Application>Microsoft Office PowerPoint</Application>
  <PresentationFormat>On-screen Show (4:3)</PresentationFormat>
  <Paragraphs>389</Paragraphs>
  <Slides>60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60</vt:i4>
      </vt:variant>
    </vt:vector>
  </HeadingPairs>
  <TitlesOfParts>
    <vt:vector size="61" baseType="lpstr">
      <vt:lpstr>Opulent</vt:lpstr>
      <vt:lpstr>Use of Teaching Aids at U.G. Level.</vt:lpstr>
      <vt:lpstr>THE BLACKBOARD</vt:lpstr>
      <vt:lpstr>BLACKBOARD</vt:lpstr>
      <vt:lpstr>Charts</vt:lpstr>
      <vt:lpstr>FLASH CARDS</vt:lpstr>
      <vt:lpstr>REALIA</vt:lpstr>
      <vt:lpstr>OHP</vt:lpstr>
      <vt:lpstr>Tape recorder</vt:lpstr>
      <vt:lpstr>Video</vt:lpstr>
      <vt:lpstr>Television</vt:lpstr>
      <vt:lpstr>To Teach Dictionary Reference skills </vt:lpstr>
      <vt:lpstr>Create a Class Pictionary</vt:lpstr>
      <vt:lpstr>Confusing Definitions</vt:lpstr>
      <vt:lpstr>Dictionary Hunt</vt:lpstr>
      <vt:lpstr>Definition Patrol</vt:lpstr>
      <vt:lpstr>ABC ORDER</vt:lpstr>
      <vt:lpstr>Teaching Listening skills</vt:lpstr>
      <vt:lpstr>Hearing vs. Listening</vt:lpstr>
      <vt:lpstr>Objectives and sub-skills of Listening</vt:lpstr>
      <vt:lpstr>Non – verbal listening</vt:lpstr>
      <vt:lpstr>Verbal listening</vt:lpstr>
      <vt:lpstr>Listening Activities</vt:lpstr>
      <vt:lpstr>Listening Activities</vt:lpstr>
      <vt:lpstr>Spelling and Syllables</vt:lpstr>
      <vt:lpstr>Pronunciation symbols</vt:lpstr>
      <vt:lpstr>Parts of speech</vt:lpstr>
      <vt:lpstr>Definitions</vt:lpstr>
      <vt:lpstr>Teaching writing skills</vt:lpstr>
      <vt:lpstr>Feature of writing</vt:lpstr>
      <vt:lpstr>Micro skills</vt:lpstr>
      <vt:lpstr>Macro-skills</vt:lpstr>
      <vt:lpstr>         Paces</vt:lpstr>
      <vt:lpstr>         Purpose</vt:lpstr>
      <vt:lpstr>         Audience and code</vt:lpstr>
      <vt:lpstr>         Experience</vt:lpstr>
      <vt:lpstr>          self</vt:lpstr>
      <vt:lpstr>Approaches to teaching writing</vt:lpstr>
      <vt:lpstr>Stages of composing</vt:lpstr>
      <vt:lpstr>Characteristics of good writing</vt:lpstr>
      <vt:lpstr>Functions/uses of literature</vt:lpstr>
      <vt:lpstr>Uses </vt:lpstr>
      <vt:lpstr>uses</vt:lpstr>
      <vt:lpstr>uses</vt:lpstr>
      <vt:lpstr>functions</vt:lpstr>
      <vt:lpstr>uses</vt:lpstr>
      <vt:lpstr>Elements of novel</vt:lpstr>
      <vt:lpstr>ELEMENTS OF NOVEL</vt:lpstr>
      <vt:lpstr>     Plot</vt:lpstr>
      <vt:lpstr>   narration</vt:lpstr>
      <vt:lpstr>Characterization</vt:lpstr>
      <vt:lpstr>Setting  </vt:lpstr>
      <vt:lpstr>Climax or crises</vt:lpstr>
      <vt:lpstr>conclusion</vt:lpstr>
      <vt:lpstr>Teaching of question tags</vt:lpstr>
      <vt:lpstr>Question tags    </vt:lpstr>
      <vt:lpstr>Types of questions</vt:lpstr>
      <vt:lpstr>Question tags with imperatives</vt:lpstr>
      <vt:lpstr>Use of shall </vt:lpstr>
      <vt:lpstr>Exercise</vt:lpstr>
      <vt:lpstr>Aims and objectives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Use of Teaching Aids at U.G. Level.</dc:title>
  <dc:creator>sai</dc:creator>
  <cp:lastModifiedBy>sai</cp:lastModifiedBy>
  <cp:revision>96</cp:revision>
  <dcterms:created xsi:type="dcterms:W3CDTF">2012-08-08T11:06:01Z</dcterms:created>
  <dcterms:modified xsi:type="dcterms:W3CDTF">2021-10-23T14:38:50Z</dcterms:modified>
</cp:coreProperties>
</file>